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82" r:id="rId2"/>
    <p:sldId id="285" r:id="rId3"/>
    <p:sldId id="286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208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9" d="100"/>
        <a:sy n="11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98376-6F83-C448-8760-EF56465E24B7}" type="datetimeFigureOut">
              <a:rPr lang="en-US" smtClean="0"/>
              <a:t>2/5/14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A258D4-F617-1B45-B366-01B69E0DE9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8878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873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230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505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799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30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2/5/14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043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2/5/14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013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2/5/14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70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2/5/14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959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2/5/14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462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2/5/14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856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72F26-88DF-417A-B84D-11446B5BA2D5}" type="datetimeFigureOut">
              <a:rPr lang="en-US" smtClean="0"/>
              <a:t>2/5/14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297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/>
          <a:lstStyle/>
          <a:p>
            <a:r>
              <a:rPr lang="en-US" b="1" dirty="0" smtClean="0">
                <a:latin typeface="Aharoni" pitchFamily="2" charset="-79"/>
                <a:cs typeface="Aharoni" pitchFamily="2" charset="-79"/>
              </a:rPr>
              <a:t>Punnett Square</a:t>
            </a:r>
            <a:br>
              <a:rPr lang="en-US" b="1" dirty="0" smtClean="0">
                <a:latin typeface="Aharoni" pitchFamily="2" charset="-79"/>
                <a:cs typeface="Aharoni" pitchFamily="2" charset="-79"/>
              </a:rPr>
            </a:br>
            <a:r>
              <a:rPr lang="en-US" b="1" dirty="0" smtClean="0">
                <a:latin typeface="Aharoni" pitchFamily="2" charset="-79"/>
                <a:cs typeface="Aharoni" pitchFamily="2" charset="-79"/>
              </a:rPr>
              <a:t>Percentage Practice</a:t>
            </a:r>
            <a:endParaRPr lang="en-US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362200"/>
            <a:ext cx="8458200" cy="3810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1.  Complete all squares and percentages.</a:t>
            </a:r>
          </a:p>
          <a:p>
            <a:pPr marL="457200" indent="-457200">
              <a:buFontTx/>
              <a:buChar char="-"/>
            </a:pPr>
            <a:r>
              <a:rPr lang="en-US" sz="3600" dirty="0" smtClean="0">
                <a:solidFill>
                  <a:schemeClr val="tx1"/>
                </a:solidFill>
              </a:rPr>
              <a:t>Work slowly and carefully.</a:t>
            </a:r>
          </a:p>
          <a:p>
            <a:pPr marL="457200" indent="-457200">
              <a:buFontTx/>
              <a:buChar char="-"/>
            </a:pPr>
            <a:r>
              <a:rPr lang="en-US" sz="3600" dirty="0" smtClean="0">
                <a:solidFill>
                  <a:schemeClr val="tx1"/>
                </a:solidFill>
              </a:rPr>
              <a:t>Little mistakes add up!</a:t>
            </a:r>
          </a:p>
          <a:p>
            <a:pPr marL="457200" indent="-457200">
              <a:buFontTx/>
              <a:buChar char="-"/>
            </a:pPr>
            <a:endParaRPr lang="en-US" sz="3600" dirty="0" smtClean="0">
              <a:solidFill>
                <a:schemeClr val="tx1"/>
              </a:solidFill>
            </a:endParaRPr>
          </a:p>
          <a:p>
            <a:r>
              <a:rPr lang="en-US" sz="3600" dirty="0" smtClean="0">
                <a:solidFill>
                  <a:schemeClr val="tx1"/>
                </a:solidFill>
              </a:rPr>
              <a:t>2.  Check your answers as you go, and find your mistakes before moving on.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108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3962400" cy="16002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Punnett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i="1" dirty="0" smtClean="0">
                <a:latin typeface="Aharoni" pitchFamily="2" charset="-79"/>
                <a:cs typeface="Aharoni" pitchFamily="2" charset="-79"/>
              </a:rPr>
              <a:t>Percentage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Practice (#5)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943730553"/>
              </p:ext>
            </p:extLst>
          </p:nvPr>
        </p:nvGraphicFramePr>
        <p:xfrm>
          <a:off x="990600" y="2895600"/>
          <a:ext cx="2895600" cy="2286000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</a:tblGrid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19200" y="2133600"/>
            <a:ext cx="2514600" cy="584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  </a:t>
            </a:r>
            <a:r>
              <a:rPr lang="en-US" sz="3200" dirty="0" smtClean="0"/>
              <a:t>___       </a:t>
            </a:r>
            <a:r>
              <a:rPr lang="en-US" sz="3200" dirty="0"/>
              <a:t> </a:t>
            </a:r>
            <a:r>
              <a:rPr lang="en-US" sz="3200" dirty="0" smtClean="0"/>
              <a:t> ___</a:t>
            </a:r>
            <a:endParaRPr lang="en-US" sz="3200" dirty="0"/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1447800" y="2514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4648200" y="2895600"/>
            <a:ext cx="39624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>
                <a:latin typeface="Aharoni" pitchFamily="2" charset="-79"/>
                <a:cs typeface="Aharoni" pitchFamily="2" charset="-79"/>
              </a:rPr>
              <a:t>AA    </a:t>
            </a:r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=     </a:t>
            </a: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 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4191000" y="4343400"/>
            <a:ext cx="4800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Phenotype 	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4191000" y="5257800"/>
            <a:ext cx="46482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Dominant Trait    =</a:t>
            </a:r>
          </a:p>
          <a:p>
            <a:pPr eaLnBrk="1" hangingPunct="1"/>
            <a:endParaRPr lang="en-US" sz="1200" b="1" dirty="0"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Recessive Trait   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4419600" y="1981200"/>
            <a:ext cx="4419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Genotype 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3352800"/>
            <a:ext cx="914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___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___</a:t>
            </a:r>
            <a:endParaRPr lang="en-US" sz="3200" dirty="0"/>
          </a:p>
        </p:txBody>
      </p:sp>
      <p:sp>
        <p:nvSpPr>
          <p:cNvPr id="21" name="TextBox 8"/>
          <p:cNvSpPr txBox="1">
            <a:spLocks noChangeArrowheads="1"/>
          </p:cNvSpPr>
          <p:nvPr/>
        </p:nvSpPr>
        <p:spPr bwMode="auto">
          <a:xfrm>
            <a:off x="4419600" y="4572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1 Genotype: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      AA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4419600" y="10668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</a:t>
            </a:r>
            <a:r>
              <a:rPr lang="en-US" sz="2400" b="1" dirty="0">
                <a:latin typeface="Aharoni" pitchFamily="2" charset="-79"/>
                <a:cs typeface="Aharoni" pitchFamily="2" charset="-79"/>
              </a:rPr>
              <a:t>2 Genotype: </a:t>
            </a:r>
            <a:r>
              <a:rPr lang="en-US" sz="2400" b="1" u="sng" dirty="0">
                <a:latin typeface="Aharoni" pitchFamily="2" charset="-79"/>
                <a:cs typeface="Aharoni" pitchFamily="2" charset="-79"/>
              </a:rPr>
              <a:t>     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AA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849871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3962400" cy="16002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Punnett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i="1" dirty="0" smtClean="0">
                <a:latin typeface="Aharoni" pitchFamily="2" charset="-79"/>
                <a:cs typeface="Aharoni" pitchFamily="2" charset="-79"/>
              </a:rPr>
              <a:t>Percentage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Practice (#5) 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342348696"/>
              </p:ext>
            </p:extLst>
          </p:nvPr>
        </p:nvGraphicFramePr>
        <p:xfrm>
          <a:off x="990600" y="2895600"/>
          <a:ext cx="2895600" cy="2286000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</a:tblGrid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AA</a:t>
                      </a: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AA</a:t>
                      </a: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AA</a:t>
                      </a: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AA</a:t>
                      </a: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19200" y="2133600"/>
            <a:ext cx="2514600" cy="584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  </a:t>
            </a:r>
            <a:r>
              <a:rPr lang="en-US" sz="3200" dirty="0" smtClean="0"/>
              <a:t>_A_         _A_</a:t>
            </a:r>
            <a:endParaRPr lang="en-US" sz="3200" dirty="0"/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1447800" y="2514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4648200" y="2895600"/>
            <a:ext cx="39624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>
                <a:latin typeface="Aharoni" pitchFamily="2" charset="-79"/>
                <a:cs typeface="Aharoni" pitchFamily="2" charset="-79"/>
              </a:rPr>
              <a:t>AA    </a:t>
            </a:r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=	</a:t>
            </a:r>
            <a:r>
              <a:rPr lang="en-US" sz="2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100</a:t>
            </a:r>
            <a:endParaRPr lang="en-US" sz="2400" b="1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=     	</a:t>
            </a:r>
            <a:r>
              <a:rPr lang="en-US" sz="2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0</a:t>
            </a: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 =	</a:t>
            </a:r>
            <a:r>
              <a:rPr lang="en-US" sz="2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0</a:t>
            </a:r>
            <a:endParaRPr lang="en-US" sz="2400" b="1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4191000" y="4343400"/>
            <a:ext cx="4800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Phenotype 	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4191000" y="5257800"/>
            <a:ext cx="46482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Dominant Trait    =		</a:t>
            </a:r>
            <a:r>
              <a:rPr lang="en-US" sz="2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100</a:t>
            </a:r>
          </a:p>
          <a:p>
            <a:pPr eaLnBrk="1" hangingPunct="1"/>
            <a:endParaRPr lang="en-US" sz="1200" b="1" dirty="0"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Recessive Trait   = 		</a:t>
            </a:r>
            <a:r>
              <a:rPr lang="en-US" sz="2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0</a:t>
            </a:r>
            <a:endParaRPr lang="en-US" sz="2400" b="1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4419600" y="1981200"/>
            <a:ext cx="4419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Genotype 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3352800"/>
            <a:ext cx="914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_A_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_A_</a:t>
            </a:r>
            <a:endParaRPr lang="en-US" sz="3200" dirty="0"/>
          </a:p>
        </p:txBody>
      </p:sp>
      <p:sp>
        <p:nvSpPr>
          <p:cNvPr id="21" name="TextBox 8"/>
          <p:cNvSpPr txBox="1">
            <a:spLocks noChangeArrowheads="1"/>
          </p:cNvSpPr>
          <p:nvPr/>
        </p:nvSpPr>
        <p:spPr bwMode="auto">
          <a:xfrm>
            <a:off x="4419600" y="4572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1 Genotype: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      AA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4419600" y="10668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</a:t>
            </a:r>
            <a:r>
              <a:rPr lang="en-US" sz="2400" b="1" dirty="0">
                <a:latin typeface="Aharoni" pitchFamily="2" charset="-79"/>
                <a:cs typeface="Aharoni" pitchFamily="2" charset="-79"/>
              </a:rPr>
              <a:t>2 Genotype: </a:t>
            </a:r>
            <a:r>
              <a:rPr lang="en-US" sz="2400" b="1" u="sng" dirty="0">
                <a:latin typeface="Aharoni" pitchFamily="2" charset="-79"/>
                <a:cs typeface="Aharoni" pitchFamily="2" charset="-79"/>
              </a:rPr>
              <a:t>   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  AA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4391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3962400" cy="16002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Punnett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i="1" dirty="0" smtClean="0">
                <a:latin typeface="Aharoni" pitchFamily="2" charset="-79"/>
                <a:cs typeface="Aharoni" pitchFamily="2" charset="-79"/>
              </a:rPr>
              <a:t>Percentage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Practice (#6)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030965630"/>
              </p:ext>
            </p:extLst>
          </p:nvPr>
        </p:nvGraphicFramePr>
        <p:xfrm>
          <a:off x="990600" y="2895600"/>
          <a:ext cx="2895600" cy="2286000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</a:tblGrid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19200" y="2133600"/>
            <a:ext cx="2514600" cy="584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  </a:t>
            </a:r>
            <a:r>
              <a:rPr lang="en-US" sz="3200" dirty="0" smtClean="0"/>
              <a:t>___       </a:t>
            </a:r>
            <a:r>
              <a:rPr lang="en-US" sz="3200" dirty="0"/>
              <a:t> </a:t>
            </a:r>
            <a:r>
              <a:rPr lang="en-US" sz="3200" dirty="0" smtClean="0"/>
              <a:t> ___</a:t>
            </a:r>
            <a:endParaRPr lang="en-US" sz="3200" dirty="0"/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1447800" y="2514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4648200" y="2895600"/>
            <a:ext cx="39624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>
                <a:latin typeface="Aharoni" pitchFamily="2" charset="-79"/>
                <a:cs typeface="Aharoni" pitchFamily="2" charset="-79"/>
              </a:rPr>
              <a:t>AA    </a:t>
            </a:r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=     </a:t>
            </a: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 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4191000" y="4343400"/>
            <a:ext cx="4800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Phenotype 	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4191000" y="5257800"/>
            <a:ext cx="46482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Dominant Trait    =</a:t>
            </a:r>
          </a:p>
          <a:p>
            <a:pPr eaLnBrk="1" hangingPunct="1"/>
            <a:endParaRPr lang="en-US" sz="1200" b="1" dirty="0"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Recessive Trait   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4419600" y="1981200"/>
            <a:ext cx="4419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Genotype 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3352800"/>
            <a:ext cx="914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___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___</a:t>
            </a:r>
            <a:endParaRPr lang="en-US" sz="3200" dirty="0"/>
          </a:p>
        </p:txBody>
      </p:sp>
      <p:sp>
        <p:nvSpPr>
          <p:cNvPr id="21" name="TextBox 8"/>
          <p:cNvSpPr txBox="1">
            <a:spLocks noChangeArrowheads="1"/>
          </p:cNvSpPr>
          <p:nvPr/>
        </p:nvSpPr>
        <p:spPr bwMode="auto">
          <a:xfrm>
            <a:off x="4419600" y="4572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1 Genotype: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      aa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4419600" y="10668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</a:t>
            </a:r>
            <a:r>
              <a:rPr lang="en-US" sz="2400" b="1" dirty="0">
                <a:latin typeface="Aharoni" pitchFamily="2" charset="-79"/>
                <a:cs typeface="Aharoni" pitchFamily="2" charset="-79"/>
              </a:rPr>
              <a:t>2 Genotype: </a:t>
            </a:r>
            <a:r>
              <a:rPr lang="en-US" sz="2400" b="1" u="sng" dirty="0">
                <a:latin typeface="Aharoni" pitchFamily="2" charset="-79"/>
                <a:cs typeface="Aharoni" pitchFamily="2" charset="-79"/>
              </a:rPr>
              <a:t>     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aa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87377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3962400" cy="16002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Punnett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i="1" dirty="0" smtClean="0">
                <a:latin typeface="Aharoni" pitchFamily="2" charset="-79"/>
                <a:cs typeface="Aharoni" pitchFamily="2" charset="-79"/>
              </a:rPr>
              <a:t>Percentage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Practice (#6) 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072707639"/>
              </p:ext>
            </p:extLst>
          </p:nvPr>
        </p:nvGraphicFramePr>
        <p:xfrm>
          <a:off x="990600" y="2895600"/>
          <a:ext cx="2895600" cy="2286000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</a:tblGrid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aa</a:t>
                      </a: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aa</a:t>
                      </a: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aa</a:t>
                      </a: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aa</a:t>
                      </a: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19200" y="2133600"/>
            <a:ext cx="2514600" cy="584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  </a:t>
            </a:r>
            <a:r>
              <a:rPr lang="en-US" sz="3200" dirty="0" smtClean="0"/>
              <a:t>_a_         _a_</a:t>
            </a:r>
            <a:endParaRPr lang="en-US" sz="3200" dirty="0"/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1447800" y="2514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4648200" y="2895600"/>
            <a:ext cx="39624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>
                <a:latin typeface="Aharoni" pitchFamily="2" charset="-79"/>
                <a:cs typeface="Aharoni" pitchFamily="2" charset="-79"/>
              </a:rPr>
              <a:t>AA    </a:t>
            </a:r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=	</a:t>
            </a:r>
            <a:r>
              <a:rPr lang="en-US" sz="2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0</a:t>
            </a:r>
            <a:endParaRPr lang="en-US" sz="2400" b="1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=     	</a:t>
            </a:r>
            <a:r>
              <a:rPr lang="en-US" sz="2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0</a:t>
            </a: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 =	</a:t>
            </a:r>
            <a:r>
              <a:rPr lang="en-US" sz="2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100</a:t>
            </a:r>
            <a:endParaRPr lang="en-US" sz="2400" b="1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4191000" y="4343400"/>
            <a:ext cx="4800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Phenotype 	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4191000" y="5257800"/>
            <a:ext cx="46482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Dominant Trait    =		</a:t>
            </a:r>
            <a:r>
              <a:rPr lang="en-US" sz="2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0</a:t>
            </a:r>
          </a:p>
          <a:p>
            <a:pPr eaLnBrk="1" hangingPunct="1"/>
            <a:endParaRPr lang="en-US" sz="1200" b="1" dirty="0"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Recessive Trait   = 		</a:t>
            </a:r>
            <a:r>
              <a:rPr lang="en-US" sz="2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100</a:t>
            </a:r>
            <a:endParaRPr lang="en-US" sz="2400" b="1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4419600" y="1981200"/>
            <a:ext cx="4419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Genotype 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3352800"/>
            <a:ext cx="914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_a_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_a_</a:t>
            </a:r>
            <a:endParaRPr lang="en-US" sz="3200" dirty="0"/>
          </a:p>
        </p:txBody>
      </p:sp>
      <p:sp>
        <p:nvSpPr>
          <p:cNvPr id="21" name="TextBox 8"/>
          <p:cNvSpPr txBox="1">
            <a:spLocks noChangeArrowheads="1"/>
          </p:cNvSpPr>
          <p:nvPr/>
        </p:nvSpPr>
        <p:spPr bwMode="auto">
          <a:xfrm>
            <a:off x="4419600" y="4572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1 Genotype: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      </a:t>
            </a:r>
            <a:r>
              <a:rPr lang="en-US" sz="2400" b="1" u="sng" dirty="0">
                <a:latin typeface="Aharoni" pitchFamily="2" charset="-79"/>
                <a:cs typeface="Aharoni" pitchFamily="2" charset="-79"/>
              </a:rPr>
              <a:t>a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a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4419600" y="10668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</a:t>
            </a:r>
            <a:r>
              <a:rPr lang="en-US" sz="2400" b="1" dirty="0">
                <a:latin typeface="Aharoni" pitchFamily="2" charset="-79"/>
                <a:cs typeface="Aharoni" pitchFamily="2" charset="-79"/>
              </a:rPr>
              <a:t>2 Genotype: </a:t>
            </a:r>
            <a:r>
              <a:rPr lang="en-US" sz="2400" b="1" u="sng" dirty="0">
                <a:latin typeface="Aharoni" pitchFamily="2" charset="-79"/>
                <a:cs typeface="Aharoni" pitchFamily="2" charset="-79"/>
              </a:rPr>
              <a:t>   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  </a:t>
            </a:r>
            <a:r>
              <a:rPr lang="en-US" sz="2400" b="1" u="sng" dirty="0">
                <a:latin typeface="Aharoni" pitchFamily="2" charset="-79"/>
                <a:cs typeface="Aharoni" pitchFamily="2" charset="-79"/>
              </a:rPr>
              <a:t>a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a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663469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3962400" cy="16002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Punnett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i="1" dirty="0" smtClean="0">
                <a:latin typeface="Aharoni" pitchFamily="2" charset="-79"/>
                <a:cs typeface="Aharoni" pitchFamily="2" charset="-79"/>
              </a:rPr>
              <a:t>Percentage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Practice (#1) 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7883405"/>
              </p:ext>
            </p:extLst>
          </p:nvPr>
        </p:nvGraphicFramePr>
        <p:xfrm>
          <a:off x="990600" y="2895600"/>
          <a:ext cx="2895600" cy="2286000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</a:tblGrid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19200" y="2133600"/>
            <a:ext cx="2514600" cy="584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  </a:t>
            </a:r>
            <a:r>
              <a:rPr lang="en-US" sz="3200" dirty="0" smtClean="0"/>
              <a:t>___       </a:t>
            </a:r>
            <a:r>
              <a:rPr lang="en-US" sz="3200" dirty="0"/>
              <a:t> </a:t>
            </a:r>
            <a:r>
              <a:rPr lang="en-US" sz="3200" dirty="0" smtClean="0"/>
              <a:t> ___</a:t>
            </a:r>
            <a:endParaRPr lang="en-US" sz="3200" dirty="0"/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1447800" y="2514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4648200" y="2895600"/>
            <a:ext cx="39624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>
                <a:latin typeface="Aharoni" pitchFamily="2" charset="-79"/>
                <a:cs typeface="Aharoni" pitchFamily="2" charset="-79"/>
              </a:rPr>
              <a:t>AA    </a:t>
            </a:r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=     </a:t>
            </a: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 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4191000" y="4343400"/>
            <a:ext cx="4800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Phenotype 	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4191000" y="5257800"/>
            <a:ext cx="46482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Dominant Trait    =</a:t>
            </a:r>
          </a:p>
          <a:p>
            <a:pPr eaLnBrk="1" hangingPunct="1"/>
            <a:endParaRPr lang="en-US" sz="1200" b="1" dirty="0"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Recessive Trait   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4419600" y="1981200"/>
            <a:ext cx="4419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Genotype 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3352800"/>
            <a:ext cx="914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___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___</a:t>
            </a:r>
            <a:endParaRPr lang="en-US" sz="3200" dirty="0"/>
          </a:p>
        </p:txBody>
      </p:sp>
      <p:sp>
        <p:nvSpPr>
          <p:cNvPr id="21" name="TextBox 8"/>
          <p:cNvSpPr txBox="1">
            <a:spLocks noChangeArrowheads="1"/>
          </p:cNvSpPr>
          <p:nvPr/>
        </p:nvSpPr>
        <p:spPr bwMode="auto">
          <a:xfrm>
            <a:off x="4419600" y="4572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1 Genotype: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      AA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4419600" y="10668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</a:t>
            </a:r>
            <a:r>
              <a:rPr lang="en-US" sz="2400" b="1" dirty="0">
                <a:latin typeface="Aharoni" pitchFamily="2" charset="-79"/>
                <a:cs typeface="Aharoni" pitchFamily="2" charset="-79"/>
              </a:rPr>
              <a:t>2 Genotype: </a:t>
            </a:r>
            <a:r>
              <a:rPr lang="en-US" sz="2400" b="1" u="sng" dirty="0">
                <a:latin typeface="Aharoni" pitchFamily="2" charset="-79"/>
                <a:cs typeface="Aharoni" pitchFamily="2" charset="-79"/>
              </a:rPr>
              <a:t>   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  aa 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831978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3962400" cy="16002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Punnett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i="1" dirty="0" smtClean="0">
                <a:latin typeface="Aharoni" pitchFamily="2" charset="-79"/>
                <a:cs typeface="Aharoni" pitchFamily="2" charset="-79"/>
              </a:rPr>
              <a:t>Percentage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Practice (#1) 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68083214"/>
              </p:ext>
            </p:extLst>
          </p:nvPr>
        </p:nvGraphicFramePr>
        <p:xfrm>
          <a:off x="990600" y="2895600"/>
          <a:ext cx="2895600" cy="2286000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</a:tblGrid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Aa</a:t>
                      </a: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Aa</a:t>
                      </a: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Aa</a:t>
                      </a: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Aa</a:t>
                      </a: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19200" y="2133600"/>
            <a:ext cx="2514600" cy="584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  </a:t>
            </a:r>
            <a:r>
              <a:rPr lang="en-US" sz="3200" dirty="0" smtClean="0"/>
              <a:t>_A_         _A_</a:t>
            </a:r>
            <a:endParaRPr lang="en-US" sz="3200" dirty="0"/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1447800" y="2514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4648200" y="2895600"/>
            <a:ext cx="39624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>
                <a:latin typeface="Aharoni" pitchFamily="2" charset="-79"/>
                <a:cs typeface="Aharoni" pitchFamily="2" charset="-79"/>
              </a:rPr>
              <a:t>AA    </a:t>
            </a:r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=	</a:t>
            </a:r>
            <a:r>
              <a:rPr lang="en-US" sz="2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0</a:t>
            </a:r>
            <a:endParaRPr lang="en-US" sz="2400" b="1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=     	</a:t>
            </a:r>
            <a:r>
              <a:rPr lang="en-US" sz="2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100</a:t>
            </a: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 =	</a:t>
            </a:r>
            <a:r>
              <a:rPr lang="en-US" sz="2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0</a:t>
            </a:r>
            <a:endParaRPr lang="en-US" sz="2400" b="1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4191000" y="4343400"/>
            <a:ext cx="4800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Phenotype 	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4191000" y="5257800"/>
            <a:ext cx="46482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Dominant Trait    =		</a:t>
            </a:r>
            <a:r>
              <a:rPr lang="en-US" sz="2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100</a:t>
            </a:r>
          </a:p>
          <a:p>
            <a:pPr eaLnBrk="1" hangingPunct="1"/>
            <a:endParaRPr lang="en-US" sz="1200" b="1" dirty="0"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Recessive Trait   = 		</a:t>
            </a:r>
            <a:r>
              <a:rPr lang="en-US" sz="2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0</a:t>
            </a:r>
            <a:endParaRPr lang="en-US" sz="2400" b="1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4419600" y="1981200"/>
            <a:ext cx="4419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Genotype 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3352800"/>
            <a:ext cx="914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_a_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_a_</a:t>
            </a:r>
            <a:endParaRPr lang="en-US" sz="3200" dirty="0"/>
          </a:p>
        </p:txBody>
      </p:sp>
      <p:sp>
        <p:nvSpPr>
          <p:cNvPr id="21" name="TextBox 8"/>
          <p:cNvSpPr txBox="1">
            <a:spLocks noChangeArrowheads="1"/>
          </p:cNvSpPr>
          <p:nvPr/>
        </p:nvSpPr>
        <p:spPr bwMode="auto">
          <a:xfrm>
            <a:off x="4419600" y="4572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1 Genotype: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      AA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4419600" y="10668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</a:t>
            </a:r>
            <a:r>
              <a:rPr lang="en-US" sz="2400" b="1" dirty="0">
                <a:latin typeface="Aharoni" pitchFamily="2" charset="-79"/>
                <a:cs typeface="Aharoni" pitchFamily="2" charset="-79"/>
              </a:rPr>
              <a:t>2 Genotype: </a:t>
            </a:r>
            <a:r>
              <a:rPr lang="en-US" sz="2400" b="1" u="sng" dirty="0">
                <a:latin typeface="Aharoni" pitchFamily="2" charset="-79"/>
                <a:cs typeface="Aharoni" pitchFamily="2" charset="-79"/>
              </a:rPr>
              <a:t>   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  aa 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449015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3962400" cy="16002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Punnett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i="1" dirty="0" smtClean="0">
                <a:latin typeface="Aharoni" pitchFamily="2" charset="-79"/>
                <a:cs typeface="Aharoni" pitchFamily="2" charset="-79"/>
              </a:rPr>
              <a:t>Percentage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Practice (#2) 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91231954"/>
              </p:ext>
            </p:extLst>
          </p:nvPr>
        </p:nvGraphicFramePr>
        <p:xfrm>
          <a:off x="990600" y="2895600"/>
          <a:ext cx="2895600" cy="2286000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</a:tblGrid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19200" y="2133600"/>
            <a:ext cx="2514600" cy="584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  </a:t>
            </a:r>
            <a:r>
              <a:rPr lang="en-US" sz="3200" dirty="0" smtClean="0"/>
              <a:t>___       </a:t>
            </a:r>
            <a:r>
              <a:rPr lang="en-US" sz="3200" dirty="0"/>
              <a:t> </a:t>
            </a:r>
            <a:r>
              <a:rPr lang="en-US" sz="3200" dirty="0" smtClean="0"/>
              <a:t> ___</a:t>
            </a:r>
            <a:endParaRPr lang="en-US" sz="3200" dirty="0"/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1447800" y="2514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4648200" y="2895600"/>
            <a:ext cx="39624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>
                <a:latin typeface="Aharoni" pitchFamily="2" charset="-79"/>
                <a:cs typeface="Aharoni" pitchFamily="2" charset="-79"/>
              </a:rPr>
              <a:t>AA    </a:t>
            </a:r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=     </a:t>
            </a: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 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4191000" y="4343400"/>
            <a:ext cx="4800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Phenotype 	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4191000" y="5257800"/>
            <a:ext cx="46482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Dominant Trait    =</a:t>
            </a:r>
          </a:p>
          <a:p>
            <a:pPr eaLnBrk="1" hangingPunct="1"/>
            <a:endParaRPr lang="en-US" sz="1200" b="1" dirty="0"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Recessive Trait   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4419600" y="1981200"/>
            <a:ext cx="4419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Genotype 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3352800"/>
            <a:ext cx="914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___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___</a:t>
            </a:r>
            <a:endParaRPr lang="en-US" sz="3200" dirty="0"/>
          </a:p>
        </p:txBody>
      </p:sp>
      <p:sp>
        <p:nvSpPr>
          <p:cNvPr id="21" name="TextBox 8"/>
          <p:cNvSpPr txBox="1">
            <a:spLocks noChangeArrowheads="1"/>
          </p:cNvSpPr>
          <p:nvPr/>
        </p:nvSpPr>
        <p:spPr bwMode="auto">
          <a:xfrm>
            <a:off x="4419600" y="4572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1 Genotype: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      AA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4419600" y="10668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</a:t>
            </a:r>
            <a:r>
              <a:rPr lang="en-US" sz="2400" b="1" dirty="0">
                <a:latin typeface="Aharoni" pitchFamily="2" charset="-79"/>
                <a:cs typeface="Aharoni" pitchFamily="2" charset="-79"/>
              </a:rPr>
              <a:t>2 Genotype: </a:t>
            </a:r>
            <a:r>
              <a:rPr lang="en-US" sz="2400" b="1" u="sng" dirty="0">
                <a:latin typeface="Aharoni" pitchFamily="2" charset="-79"/>
                <a:cs typeface="Aharoni" pitchFamily="2" charset="-79"/>
              </a:rPr>
              <a:t>     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Aa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4660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3962400" cy="16002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Punnett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i="1" dirty="0" smtClean="0">
                <a:latin typeface="Aharoni" pitchFamily="2" charset="-79"/>
                <a:cs typeface="Aharoni" pitchFamily="2" charset="-79"/>
              </a:rPr>
              <a:t>Percentage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Practice (#2) 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64968761"/>
              </p:ext>
            </p:extLst>
          </p:nvPr>
        </p:nvGraphicFramePr>
        <p:xfrm>
          <a:off x="990600" y="2895600"/>
          <a:ext cx="2895600" cy="2286000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</a:tblGrid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AA</a:t>
                      </a: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AA</a:t>
                      </a: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Aa</a:t>
                      </a: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Aa</a:t>
                      </a: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19200" y="2133600"/>
            <a:ext cx="2514600" cy="584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  </a:t>
            </a:r>
            <a:r>
              <a:rPr lang="en-US" sz="3200" dirty="0" smtClean="0"/>
              <a:t>_A_         _A_</a:t>
            </a:r>
            <a:endParaRPr lang="en-US" sz="3200" dirty="0"/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1447800" y="2514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4648200" y="2895600"/>
            <a:ext cx="39624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>
                <a:latin typeface="Aharoni" pitchFamily="2" charset="-79"/>
                <a:cs typeface="Aharoni" pitchFamily="2" charset="-79"/>
              </a:rPr>
              <a:t>AA    </a:t>
            </a:r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=	</a:t>
            </a:r>
            <a:r>
              <a:rPr lang="en-US" sz="2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50</a:t>
            </a:r>
            <a:endParaRPr lang="en-US" sz="2400" b="1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=     	</a:t>
            </a:r>
            <a:r>
              <a:rPr lang="en-US" sz="2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50</a:t>
            </a: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 =	</a:t>
            </a:r>
            <a:r>
              <a:rPr lang="en-US" sz="2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0</a:t>
            </a:r>
            <a:endParaRPr lang="en-US" sz="2400" b="1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4191000" y="4343400"/>
            <a:ext cx="4800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Phenotype 	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4191000" y="5257800"/>
            <a:ext cx="46482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Dominant Trait    =		</a:t>
            </a:r>
            <a:r>
              <a:rPr lang="en-US" sz="2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100</a:t>
            </a:r>
          </a:p>
          <a:p>
            <a:pPr eaLnBrk="1" hangingPunct="1"/>
            <a:endParaRPr lang="en-US" sz="1200" b="1" dirty="0"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Recessive Trait   = 		</a:t>
            </a:r>
            <a:r>
              <a:rPr lang="en-US" sz="2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0</a:t>
            </a:r>
            <a:endParaRPr lang="en-US" sz="2400" b="1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4419600" y="1981200"/>
            <a:ext cx="4419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Genotype 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3352800"/>
            <a:ext cx="914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_A_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_a_</a:t>
            </a:r>
            <a:endParaRPr lang="en-US" sz="3200" dirty="0"/>
          </a:p>
        </p:txBody>
      </p:sp>
      <p:sp>
        <p:nvSpPr>
          <p:cNvPr id="21" name="TextBox 8"/>
          <p:cNvSpPr txBox="1">
            <a:spLocks noChangeArrowheads="1"/>
          </p:cNvSpPr>
          <p:nvPr/>
        </p:nvSpPr>
        <p:spPr bwMode="auto">
          <a:xfrm>
            <a:off x="4419600" y="4572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1 Genotype: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      AA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4419600" y="10668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</a:t>
            </a:r>
            <a:r>
              <a:rPr lang="en-US" sz="2400" b="1" dirty="0">
                <a:latin typeface="Aharoni" pitchFamily="2" charset="-79"/>
                <a:cs typeface="Aharoni" pitchFamily="2" charset="-79"/>
              </a:rPr>
              <a:t>2 Genotype: </a:t>
            </a:r>
            <a:r>
              <a:rPr lang="en-US" sz="2400" b="1" u="sng" dirty="0">
                <a:latin typeface="Aharoni" pitchFamily="2" charset="-79"/>
                <a:cs typeface="Aharoni" pitchFamily="2" charset="-79"/>
              </a:rPr>
              <a:t>   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  Aa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485488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3962400" cy="16002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Punnett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i="1" dirty="0" smtClean="0">
                <a:latin typeface="Aharoni" pitchFamily="2" charset="-79"/>
                <a:cs typeface="Aharoni" pitchFamily="2" charset="-79"/>
              </a:rPr>
              <a:t>Percentage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Practice (#3) 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6280380"/>
              </p:ext>
            </p:extLst>
          </p:nvPr>
        </p:nvGraphicFramePr>
        <p:xfrm>
          <a:off x="990600" y="2895600"/>
          <a:ext cx="2895600" cy="2286000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</a:tblGrid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19200" y="2133600"/>
            <a:ext cx="2514600" cy="584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  </a:t>
            </a:r>
            <a:r>
              <a:rPr lang="en-US" sz="3200" dirty="0" smtClean="0"/>
              <a:t>___       </a:t>
            </a:r>
            <a:r>
              <a:rPr lang="en-US" sz="3200" dirty="0"/>
              <a:t> </a:t>
            </a:r>
            <a:r>
              <a:rPr lang="en-US" sz="3200" dirty="0" smtClean="0"/>
              <a:t> ___</a:t>
            </a:r>
            <a:endParaRPr lang="en-US" sz="3200" dirty="0"/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1447800" y="2514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4648200" y="2895600"/>
            <a:ext cx="39624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>
                <a:latin typeface="Aharoni" pitchFamily="2" charset="-79"/>
                <a:cs typeface="Aharoni" pitchFamily="2" charset="-79"/>
              </a:rPr>
              <a:t>AA    </a:t>
            </a:r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=     </a:t>
            </a: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 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4191000" y="4343400"/>
            <a:ext cx="4800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Phenotype 	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4191000" y="5257800"/>
            <a:ext cx="46482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Dominant Trait    =</a:t>
            </a:r>
          </a:p>
          <a:p>
            <a:pPr eaLnBrk="1" hangingPunct="1"/>
            <a:endParaRPr lang="en-US" sz="1200" b="1" dirty="0"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Recessive Trait   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4419600" y="1981200"/>
            <a:ext cx="4419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Genotype 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3352800"/>
            <a:ext cx="914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___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___</a:t>
            </a:r>
            <a:endParaRPr lang="en-US" sz="3200" dirty="0"/>
          </a:p>
        </p:txBody>
      </p:sp>
      <p:sp>
        <p:nvSpPr>
          <p:cNvPr id="21" name="TextBox 8"/>
          <p:cNvSpPr txBox="1">
            <a:spLocks noChangeArrowheads="1"/>
          </p:cNvSpPr>
          <p:nvPr/>
        </p:nvSpPr>
        <p:spPr bwMode="auto">
          <a:xfrm>
            <a:off x="4419600" y="4572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1 Genotype: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      Aa 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4419600" y="10668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</a:t>
            </a:r>
            <a:r>
              <a:rPr lang="en-US" sz="2400" b="1" dirty="0">
                <a:latin typeface="Aharoni" pitchFamily="2" charset="-79"/>
                <a:cs typeface="Aharoni" pitchFamily="2" charset="-79"/>
              </a:rPr>
              <a:t>2 Genotype: </a:t>
            </a:r>
            <a:r>
              <a:rPr lang="en-US" sz="2400" b="1" u="sng" dirty="0">
                <a:latin typeface="Aharoni" pitchFamily="2" charset="-79"/>
                <a:cs typeface="Aharoni" pitchFamily="2" charset="-79"/>
              </a:rPr>
              <a:t>     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Aa 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596030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3962400" cy="16002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Punnett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i="1" dirty="0" smtClean="0">
                <a:latin typeface="Aharoni" pitchFamily="2" charset="-79"/>
                <a:cs typeface="Aharoni" pitchFamily="2" charset="-79"/>
              </a:rPr>
              <a:t>Percentage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Practice (#3) 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78846673"/>
              </p:ext>
            </p:extLst>
          </p:nvPr>
        </p:nvGraphicFramePr>
        <p:xfrm>
          <a:off x="990600" y="2895600"/>
          <a:ext cx="2895600" cy="2286000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</a:tblGrid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AA</a:t>
                      </a: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Aa</a:t>
                      </a: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Aa</a:t>
                      </a: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aa</a:t>
                      </a: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19200" y="2133600"/>
            <a:ext cx="2514600" cy="584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  </a:t>
            </a:r>
            <a:r>
              <a:rPr lang="en-US" sz="3200" dirty="0" smtClean="0"/>
              <a:t>_A_         _a_</a:t>
            </a:r>
            <a:endParaRPr lang="en-US" sz="3200" dirty="0"/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1447800" y="2514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4648200" y="2895600"/>
            <a:ext cx="39624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>
                <a:latin typeface="Aharoni" pitchFamily="2" charset="-79"/>
                <a:cs typeface="Aharoni" pitchFamily="2" charset="-79"/>
              </a:rPr>
              <a:t>AA    </a:t>
            </a:r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=	</a:t>
            </a:r>
            <a:r>
              <a:rPr lang="en-US" sz="2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25</a:t>
            </a:r>
            <a:endParaRPr lang="en-US" sz="2400" b="1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=     	</a:t>
            </a:r>
            <a:r>
              <a:rPr lang="en-US" sz="2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50</a:t>
            </a: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 =	</a:t>
            </a:r>
            <a:r>
              <a:rPr lang="en-US" sz="2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25</a:t>
            </a:r>
            <a:endParaRPr lang="en-US" sz="2400" b="1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4191000" y="4343400"/>
            <a:ext cx="4800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Phenotype 	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4191000" y="5257800"/>
            <a:ext cx="46482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Dominant Trait    =		</a:t>
            </a:r>
            <a:r>
              <a:rPr lang="en-US" sz="2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75</a:t>
            </a:r>
          </a:p>
          <a:p>
            <a:pPr eaLnBrk="1" hangingPunct="1"/>
            <a:endParaRPr lang="en-US" sz="1200" b="1" dirty="0"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Recessive Trait   = 		</a:t>
            </a:r>
            <a:r>
              <a:rPr lang="en-US" sz="2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25</a:t>
            </a:r>
            <a:endParaRPr lang="en-US" sz="2400" b="1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4419600" y="1981200"/>
            <a:ext cx="4419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Genotype 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3352800"/>
            <a:ext cx="914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_A_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_a_</a:t>
            </a:r>
            <a:endParaRPr lang="en-US" sz="3200" dirty="0"/>
          </a:p>
        </p:txBody>
      </p:sp>
      <p:sp>
        <p:nvSpPr>
          <p:cNvPr id="21" name="TextBox 8"/>
          <p:cNvSpPr txBox="1">
            <a:spLocks noChangeArrowheads="1"/>
          </p:cNvSpPr>
          <p:nvPr/>
        </p:nvSpPr>
        <p:spPr bwMode="auto">
          <a:xfrm>
            <a:off x="4419600" y="4572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1 Genotype: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      Aa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4419600" y="10668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</a:t>
            </a:r>
            <a:r>
              <a:rPr lang="en-US" sz="2400" b="1" dirty="0">
                <a:latin typeface="Aharoni" pitchFamily="2" charset="-79"/>
                <a:cs typeface="Aharoni" pitchFamily="2" charset="-79"/>
              </a:rPr>
              <a:t>2 Genotype: </a:t>
            </a:r>
            <a:r>
              <a:rPr lang="en-US" sz="2400" b="1" u="sng" dirty="0">
                <a:latin typeface="Aharoni" pitchFamily="2" charset="-79"/>
                <a:cs typeface="Aharoni" pitchFamily="2" charset="-79"/>
              </a:rPr>
              <a:t>   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  Aa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647499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3962400" cy="16002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Punnett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i="1" dirty="0" smtClean="0">
                <a:latin typeface="Aharoni" pitchFamily="2" charset="-79"/>
                <a:cs typeface="Aharoni" pitchFamily="2" charset="-79"/>
              </a:rPr>
              <a:t>Percentage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Practice (#4) 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420079597"/>
              </p:ext>
            </p:extLst>
          </p:nvPr>
        </p:nvGraphicFramePr>
        <p:xfrm>
          <a:off x="990600" y="2895600"/>
          <a:ext cx="2895600" cy="2286000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</a:tblGrid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19200" y="2133600"/>
            <a:ext cx="2514600" cy="584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  </a:t>
            </a:r>
            <a:r>
              <a:rPr lang="en-US" sz="3200" dirty="0" smtClean="0"/>
              <a:t>___       </a:t>
            </a:r>
            <a:r>
              <a:rPr lang="en-US" sz="3200" dirty="0"/>
              <a:t> </a:t>
            </a:r>
            <a:r>
              <a:rPr lang="en-US" sz="3200" dirty="0" smtClean="0"/>
              <a:t> ___</a:t>
            </a:r>
            <a:endParaRPr lang="en-US" sz="3200" dirty="0"/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1447800" y="2514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4648200" y="2895600"/>
            <a:ext cx="39624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>
                <a:latin typeface="Aharoni" pitchFamily="2" charset="-79"/>
                <a:cs typeface="Aharoni" pitchFamily="2" charset="-79"/>
              </a:rPr>
              <a:t>AA    </a:t>
            </a:r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=     </a:t>
            </a: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 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4191000" y="4343400"/>
            <a:ext cx="4800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Phenotype 	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4191000" y="5257800"/>
            <a:ext cx="46482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Dominant Trait    =</a:t>
            </a:r>
          </a:p>
          <a:p>
            <a:pPr eaLnBrk="1" hangingPunct="1"/>
            <a:endParaRPr lang="en-US" sz="1200" b="1" dirty="0"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Recessive Trait   =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4419600" y="1981200"/>
            <a:ext cx="4419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Genotype 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3352800"/>
            <a:ext cx="914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___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___</a:t>
            </a:r>
            <a:endParaRPr lang="en-US" sz="3200" dirty="0"/>
          </a:p>
        </p:txBody>
      </p:sp>
      <p:sp>
        <p:nvSpPr>
          <p:cNvPr id="21" name="TextBox 8"/>
          <p:cNvSpPr txBox="1">
            <a:spLocks noChangeArrowheads="1"/>
          </p:cNvSpPr>
          <p:nvPr/>
        </p:nvSpPr>
        <p:spPr bwMode="auto">
          <a:xfrm>
            <a:off x="4419600" y="4572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1 Genotype: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      Aa 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4419600" y="10668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</a:t>
            </a:r>
            <a:r>
              <a:rPr lang="en-US" sz="2400" b="1" dirty="0">
                <a:latin typeface="Aharoni" pitchFamily="2" charset="-79"/>
                <a:cs typeface="Aharoni" pitchFamily="2" charset="-79"/>
              </a:rPr>
              <a:t>2 Genotype: </a:t>
            </a:r>
            <a:r>
              <a:rPr lang="en-US" sz="2400" b="1" u="sng" dirty="0">
                <a:latin typeface="Aharoni" pitchFamily="2" charset="-79"/>
                <a:cs typeface="Aharoni" pitchFamily="2" charset="-79"/>
              </a:rPr>
              <a:t>    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 aa 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044029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3962400" cy="16002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Punnett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i="1" dirty="0" smtClean="0">
                <a:latin typeface="Aharoni" pitchFamily="2" charset="-79"/>
                <a:cs typeface="Aharoni" pitchFamily="2" charset="-79"/>
              </a:rPr>
              <a:t>Percentage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Practice (#4) 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211969452"/>
              </p:ext>
            </p:extLst>
          </p:nvPr>
        </p:nvGraphicFramePr>
        <p:xfrm>
          <a:off x="990600" y="2895600"/>
          <a:ext cx="2895600" cy="2286000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</a:tblGrid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Aa</a:t>
                      </a: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aa</a:t>
                      </a: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Aa</a:t>
                      </a: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4" charset="0"/>
                        </a:rPr>
                        <a:t>aa</a:t>
                      </a: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19200" y="2133600"/>
            <a:ext cx="2514600" cy="584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  </a:t>
            </a:r>
            <a:r>
              <a:rPr lang="en-US" sz="3200" dirty="0" smtClean="0"/>
              <a:t>_A_         _a_</a:t>
            </a:r>
            <a:endParaRPr lang="en-US" sz="3200" dirty="0"/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1447800" y="2514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4648200" y="2895600"/>
            <a:ext cx="39624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>
                <a:latin typeface="Aharoni" pitchFamily="2" charset="-79"/>
                <a:cs typeface="Aharoni" pitchFamily="2" charset="-79"/>
              </a:rPr>
              <a:t>AA    </a:t>
            </a:r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=	</a:t>
            </a:r>
            <a:r>
              <a:rPr lang="en-US" sz="2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0</a:t>
            </a:r>
            <a:endParaRPr lang="en-US" sz="2400" b="1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=     	</a:t>
            </a:r>
            <a:r>
              <a:rPr lang="en-US" sz="2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50</a:t>
            </a: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aa     =	</a:t>
            </a:r>
            <a:r>
              <a:rPr lang="en-US" sz="2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50</a:t>
            </a:r>
            <a:endParaRPr lang="en-US" sz="2400" b="1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4191000" y="4343400"/>
            <a:ext cx="4800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Phenotype 	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4191000" y="5257800"/>
            <a:ext cx="46482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Dominant Trait    =		</a:t>
            </a:r>
            <a:r>
              <a:rPr lang="en-US" sz="2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50</a:t>
            </a:r>
          </a:p>
          <a:p>
            <a:pPr eaLnBrk="1" hangingPunct="1"/>
            <a:endParaRPr lang="en-US" sz="1200" b="1" dirty="0"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Recessive Trait   = 		</a:t>
            </a:r>
            <a:r>
              <a:rPr lang="en-US" sz="2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50</a:t>
            </a:r>
            <a:endParaRPr lang="en-US" sz="2400" b="1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4419600" y="1981200"/>
            <a:ext cx="4419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Genotype             Chance (%)</a:t>
            </a:r>
            <a:endParaRPr lang="en-US" sz="2400" b="1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3352800"/>
            <a:ext cx="914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_a_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/>
              <a:t>_a_</a:t>
            </a:r>
            <a:endParaRPr lang="en-US" sz="3200" dirty="0"/>
          </a:p>
        </p:txBody>
      </p:sp>
      <p:sp>
        <p:nvSpPr>
          <p:cNvPr id="21" name="TextBox 8"/>
          <p:cNvSpPr txBox="1">
            <a:spLocks noChangeArrowheads="1"/>
          </p:cNvSpPr>
          <p:nvPr/>
        </p:nvSpPr>
        <p:spPr bwMode="auto">
          <a:xfrm>
            <a:off x="4419600" y="4572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1 Genotype: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      Aa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4419600" y="10668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Parent </a:t>
            </a:r>
            <a:r>
              <a:rPr lang="en-US" sz="2400" b="1" dirty="0">
                <a:latin typeface="Aharoni" pitchFamily="2" charset="-79"/>
                <a:cs typeface="Aharoni" pitchFamily="2" charset="-79"/>
              </a:rPr>
              <a:t>2 Genotype: </a:t>
            </a:r>
            <a:r>
              <a:rPr lang="en-US" sz="2400" b="1" u="sng" dirty="0">
                <a:latin typeface="Aharoni" pitchFamily="2" charset="-79"/>
                <a:cs typeface="Aharoni" pitchFamily="2" charset="-79"/>
              </a:rPr>
              <a:t>    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  </a:t>
            </a:r>
            <a:r>
              <a:rPr lang="en-US" sz="2400" b="1" u="sng" dirty="0">
                <a:latin typeface="Aharoni" pitchFamily="2" charset="-79"/>
                <a:cs typeface="Aharoni" pitchFamily="2" charset="-79"/>
              </a:rPr>
              <a:t>a</a:t>
            </a:r>
            <a:r>
              <a:rPr lang="en-US" sz="2400" b="1" u="sng" dirty="0" smtClean="0">
                <a:latin typeface="Aharoni" pitchFamily="2" charset="-79"/>
                <a:cs typeface="Aharoni" pitchFamily="2" charset="-79"/>
              </a:rPr>
              <a:t>a      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645645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2239</TotalTime>
  <Words>451</Words>
  <Application>Microsoft Macintosh PowerPoint</Application>
  <PresentationFormat>On-screen Show (4:3)</PresentationFormat>
  <Paragraphs>234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Punnett Square Percentage Practice</vt:lpstr>
      <vt:lpstr>Punnett Percentage Practice (#1)  </vt:lpstr>
      <vt:lpstr>Punnett Percentage Practice (#1)  </vt:lpstr>
      <vt:lpstr>Punnett Percentage Practice (#2)  </vt:lpstr>
      <vt:lpstr>Punnett Percentage Practice (#2)  </vt:lpstr>
      <vt:lpstr>Punnett Percentage Practice (#3)  </vt:lpstr>
      <vt:lpstr>Punnett Percentage Practice (#3)  </vt:lpstr>
      <vt:lpstr>Punnett Percentage Practice (#4)  </vt:lpstr>
      <vt:lpstr>Punnett Percentage Practice (#4)  </vt:lpstr>
      <vt:lpstr>Punnett Percentage Practice (#5) </vt:lpstr>
      <vt:lpstr>Punnett Percentage Practice (#5)  </vt:lpstr>
      <vt:lpstr>Punnett Percentage Practice (#6) </vt:lpstr>
      <vt:lpstr>Punnett Percentage Practice (#6)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Punnett Squares</dc:title>
  <dc:creator>Corey Leet</dc:creator>
  <cp:lastModifiedBy>User</cp:lastModifiedBy>
  <cp:revision>52</cp:revision>
  <cp:lastPrinted>2013-02-07T19:15:45Z</cp:lastPrinted>
  <dcterms:created xsi:type="dcterms:W3CDTF">2011-12-08T03:40:15Z</dcterms:created>
  <dcterms:modified xsi:type="dcterms:W3CDTF">2014-02-05T21:07:15Z</dcterms:modified>
</cp:coreProperties>
</file>